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7" r:id="rId3"/>
  </p:sldMasterIdLst>
  <p:notesMasterIdLst>
    <p:notesMasterId r:id="rId18"/>
  </p:notesMasterIdLst>
  <p:sldIdLst>
    <p:sldId id="256" r:id="rId4"/>
    <p:sldId id="257" r:id="rId5"/>
    <p:sldId id="259" r:id="rId6"/>
    <p:sldId id="258" r:id="rId7"/>
    <p:sldId id="266" r:id="rId8"/>
    <p:sldId id="267" r:id="rId9"/>
    <p:sldId id="270" r:id="rId10"/>
    <p:sldId id="268" r:id="rId11"/>
    <p:sldId id="271" r:id="rId12"/>
    <p:sldId id="273" r:id="rId13"/>
    <p:sldId id="274" r:id="rId14"/>
    <p:sldId id="272" r:id="rId15"/>
    <p:sldId id="264" r:id="rId16"/>
    <p:sldId id="269" r:id="rId1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090"/>
    <a:srgbClr val="0080B0"/>
    <a:srgbClr val="0086BB"/>
    <a:srgbClr val="DEE7EC"/>
    <a:srgbClr val="ABFFFF"/>
    <a:srgbClr val="A7DDE9"/>
    <a:srgbClr val="004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671"/>
  </p:normalViewPr>
  <p:slideViewPr>
    <p:cSldViewPr>
      <p:cViewPr varScale="1">
        <p:scale>
          <a:sx n="91" d="100"/>
          <a:sy n="91" d="100"/>
        </p:scale>
        <p:origin x="1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59B25C-605B-8C4D-ABB1-49D3E39845D7}" type="datetimeFigureOut">
              <a:rPr lang="de-DE"/>
              <a:pPr>
                <a:defRPr/>
              </a:pPr>
              <a:t>25.01.17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EE2F879-D944-3042-B6EA-381B1580F432}" type="slidenum">
              <a:rPr lang="de-DE" altLang="x-none"/>
              <a:pPr/>
              <a:t>‹#›</a:t>
            </a:fld>
            <a:endParaRPr lang="de-D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/>
          </a:p>
        </p:txBody>
      </p:sp>
      <p:sp>
        <p:nvSpPr>
          <p:cNvPr id="17412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9206FAC-5B9D-194B-A319-A7AE29D82002}" type="slidenum">
              <a:rPr lang="de-DE" altLang="x-none">
                <a:latin typeface="Calibri" charset="0"/>
              </a:rPr>
              <a:pPr eaLnBrk="1" hangingPunct="1"/>
              <a:t>1</a:t>
            </a:fld>
            <a:endParaRPr lang="de-DE" altLang="x-none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TU-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43042" y="2928934"/>
            <a:ext cx="6143668" cy="1255711"/>
          </a:xfrm>
          <a:prstGeom prst="rect">
            <a:avLst/>
          </a:prstGeom>
        </p:spPr>
        <p:txBody>
          <a:bodyPr/>
          <a:lstStyle>
            <a:lvl1pPr algn="l">
              <a:defRPr sz="3600" b="0" baseline="0">
                <a:solidFill>
                  <a:schemeClr val="bg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43042" y="4500570"/>
            <a:ext cx="6215106" cy="9286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Fußzeilenplatzhalter 5"/>
          <p:cNvSpPr>
            <a:spLocks noGrp="1"/>
          </p:cNvSpPr>
          <p:nvPr>
            <p:ph type="ftr" sz="quarter" idx="10"/>
          </p:nvPr>
        </p:nvSpPr>
        <p:spPr>
          <a:xfrm>
            <a:off x="1643063" y="6000750"/>
            <a:ext cx="4376737" cy="720725"/>
          </a:xfrm>
          <a:prstGeom prst="rect">
            <a:avLst/>
          </a:prstGeom>
        </p:spPr>
        <p:txBody>
          <a:bodyPr/>
          <a:lstStyle>
            <a:lvl1pPr algn="l" fontAlgn="auto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4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8911700F-CA69-7F48-A5AD-D489A0094B40}" type="datetimeFigureOut">
              <a:rPr lang="de-AT"/>
              <a:pPr>
                <a:defRPr/>
              </a:pPr>
              <a:t>25.01.17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8F1BD315-3922-B240-889A-BC6BD6C5E3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98962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D8C0B64-6838-0D48-B978-AD7591B1D8AF}" type="datetimeFigureOut">
              <a:rPr lang="de-DE"/>
              <a:pPr>
                <a:defRPr/>
              </a:pPr>
              <a:t>25.01.17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DCA5D411-12D6-B843-8918-4E23F5AF4741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41385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blauer Rahmen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4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7224" y="2571744"/>
            <a:ext cx="7429552" cy="3554419"/>
          </a:xfrm>
        </p:spPr>
        <p:txBody>
          <a:bodyPr/>
          <a:lstStyle>
            <a:lvl1pPr>
              <a:buNone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30363" cy="365125"/>
          </a:xfrm>
        </p:spPr>
        <p:txBody>
          <a:bodyPr/>
          <a:lstStyle>
            <a:lvl1pPr marL="0" algn="l" defTabSz="914400" rtl="0" eaLnBrk="1" latinLnBrk="0" hangingPunct="1"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E49957E4-460A-D646-9E38-BFE9DFF9C4D5}" type="datetimeFigureOut">
              <a:rPr lang="de-AT"/>
              <a:pPr>
                <a:defRPr/>
              </a:pPr>
              <a:t>25.01.17</a:t>
            </a:fld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200" kern="1200" baseline="0">
                <a:solidFill>
                  <a:srgbClr val="0066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5FFE96A5-A2BD-E448-8229-75355A7DE619}" type="slidenum">
              <a:rPr lang="de-AT" altLang="x-none"/>
              <a:pPr/>
              <a:t>‹#›</a:t>
            </a:fld>
            <a:endParaRPr lang="de-AT" altLang="x-none"/>
          </a:p>
        </p:txBody>
      </p:sp>
    </p:spTree>
    <p:extLst>
      <p:ext uri="{BB962C8B-B14F-4D97-AF65-F5344CB8AC3E}">
        <p14:creationId xmlns:p14="http://schemas.microsoft.com/office/powerpoint/2010/main" val="341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alt blauer Rahmen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7225" y="1285860"/>
            <a:ext cx="7429552" cy="114300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5722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2571744"/>
            <a:ext cx="3500462" cy="3554419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57250" y="6356350"/>
            <a:ext cx="1643063" cy="365125"/>
          </a:xfrm>
        </p:spPr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BF2F68-FB25-8B4A-8451-BA1F03229907}" type="datetimeFigureOut">
              <a:rPr lang="de-DE"/>
              <a:pPr>
                <a:defRPr/>
              </a:pPr>
              <a:t>25.01.17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rgbClr val="0066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733550" cy="365125"/>
          </a:xfrm>
        </p:spPr>
        <p:txBody>
          <a:bodyPr/>
          <a:lstStyle>
            <a:lvl1pPr>
              <a:defRPr>
                <a:solidFill>
                  <a:srgbClr val="006699"/>
                </a:solidFill>
                <a:latin typeface="Arial" charset="0"/>
              </a:defRPr>
            </a:lvl1pPr>
          </a:lstStyle>
          <a:p>
            <a:fld id="{E2A4BD19-150C-6E44-B0E0-0B05FA324077}" type="slidenum">
              <a:rPr lang="de-DE" altLang="x-none"/>
              <a:pPr/>
              <a:t>‹#›</a:t>
            </a:fld>
            <a:endParaRPr lang="de-DE" altLang="x-none"/>
          </a:p>
        </p:txBody>
      </p:sp>
    </p:spTree>
    <p:extLst>
      <p:ext uri="{BB962C8B-B14F-4D97-AF65-F5344CB8AC3E}">
        <p14:creationId xmlns:p14="http://schemas.microsoft.com/office/powerpoint/2010/main" val="163605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 7" descr="TU_rendering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uppieren 14"/>
          <p:cNvGrpSpPr>
            <a:grpSpLocks/>
          </p:cNvGrpSpPr>
          <p:nvPr/>
        </p:nvGrpSpPr>
        <p:grpSpPr bwMode="auto">
          <a:xfrm>
            <a:off x="0" y="2076450"/>
            <a:ext cx="8642350" cy="4781550"/>
            <a:chOff x="0" y="2076528"/>
            <a:chExt cx="8642400" cy="4781472"/>
          </a:xfrm>
        </p:grpSpPr>
        <p:sp>
          <p:nvSpPr>
            <p:cNvPr id="1029" name="Rectangle 12"/>
            <p:cNvSpPr>
              <a:spLocks noChangeArrowheads="1"/>
            </p:cNvSpPr>
            <p:nvPr/>
          </p:nvSpPr>
          <p:spPr bwMode="auto">
            <a:xfrm>
              <a:off x="0" y="2076528"/>
              <a:ext cx="8143922" cy="4781472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0" name="Oval 10"/>
            <p:cNvSpPr>
              <a:spLocks noChangeArrowheads="1"/>
            </p:cNvSpPr>
            <p:nvPr/>
          </p:nvSpPr>
          <p:spPr bwMode="auto">
            <a:xfrm>
              <a:off x="7627982" y="2076528"/>
              <a:ext cx="1012831" cy="1012808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  <p:sp>
          <p:nvSpPr>
            <p:cNvPr id="1031" name="Rectangle 15"/>
            <p:cNvSpPr>
              <a:spLocks noChangeArrowheads="1"/>
            </p:cNvSpPr>
            <p:nvPr/>
          </p:nvSpPr>
          <p:spPr bwMode="auto">
            <a:xfrm>
              <a:off x="4895878" y="2571820"/>
              <a:ext cx="3746522" cy="428618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endParaRPr lang="de-DE" altLang="de-DE" smtClean="0">
                <a:ea typeface="+mn-ea"/>
              </a:endParaRPr>
            </a:p>
          </p:txBody>
        </p:sp>
      </p:grpSp>
      <p:pic>
        <p:nvPicPr>
          <p:cNvPr id="1028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203575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E7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20D992-5D1A-EE4E-95AD-FEFCF867A4AB}" type="datetimeFigureOut">
              <a:rPr lang="de-DE"/>
              <a:pPr>
                <a:defRPr/>
              </a:pPr>
              <a:t>25.01.17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6B3FAFA-D5E7-E54C-9AC4-F4E45782E812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chemeClr val="bg1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2055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2DAB777-2E2C-834A-9C19-E4A7B467B28E}" type="datetimeFigureOut">
              <a:rPr lang="de-DE"/>
              <a:pPr>
                <a:defRPr/>
              </a:pPr>
              <a:t>25.01.17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7B1513D4-46B6-EF47-8BDD-4F7841C6E7C1}" type="slidenum">
              <a:rPr lang="de-DE" altLang="x-none"/>
              <a:pPr/>
              <a:t>‹#›</a:t>
            </a:fld>
            <a:endParaRPr lang="de-DE" altLang="x-none"/>
          </a:p>
        </p:txBody>
      </p:sp>
      <p:grpSp>
        <p:nvGrpSpPr>
          <p:cNvPr id="2" name="Gruppieren 11"/>
          <p:cNvGrpSpPr/>
          <p:nvPr/>
        </p:nvGrpSpPr>
        <p:grpSpPr>
          <a:xfrm>
            <a:off x="0" y="857232"/>
            <a:ext cx="8642400" cy="6000768"/>
            <a:chOff x="0" y="1214422"/>
            <a:chExt cx="8642400" cy="5643578"/>
          </a:xfrm>
          <a:solidFill>
            <a:srgbClr val="DEE7EC"/>
          </a:solidFill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0" y="1214422"/>
              <a:ext cx="8143900" cy="56435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628400" y="1215215"/>
              <a:ext cx="1011966" cy="119399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4895586" y="1798926"/>
              <a:ext cx="3746814" cy="50590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pic>
        <p:nvPicPr>
          <p:cNvPr id="3079" name="Grafik 12" descr="TU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15900"/>
            <a:ext cx="395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10000"/>
        <a:buFont typeface="Wingdings" charset="2"/>
        <a:buChar char="§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SzPct val="120000"/>
        <a:buFont typeface="Symbol" charset="2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755577" y="3541440"/>
            <a:ext cx="7031112" cy="1255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de-DE" altLang="de-DE" sz="4400" b="1" dirty="0" smtClean="0">
                <a:latin typeface="Arial" charset="0"/>
                <a:ea typeface="Arial" charset="0"/>
                <a:cs typeface="Arial" charset="0"/>
              </a:rPr>
              <a:t>Emergency Call</a:t>
            </a:r>
            <a:endParaRPr lang="de-DE" altLang="de-DE" sz="4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2195736" y="5661248"/>
            <a:ext cx="6215062" cy="928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101.455 Modellig and Simulation</a:t>
            </a:r>
          </a:p>
          <a:p>
            <a:pPr algn="r"/>
            <a:r>
              <a:rPr lang="de-DE" altLang="de-DE" sz="2400" dirty="0" smtClean="0">
                <a:latin typeface="Arial" charset="0"/>
                <a:ea typeface="Arial" charset="0"/>
                <a:cs typeface="Arial" charset="0"/>
              </a:rPr>
              <a:t>2016W</a:t>
            </a:r>
            <a:endParaRPr lang="de-DE" altLang="de-DE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Untertitel 2"/>
          <p:cNvSpPr txBox="1">
            <a:spLocks/>
          </p:cNvSpPr>
          <p:nvPr/>
        </p:nvSpPr>
        <p:spPr bwMode="auto">
          <a:xfrm>
            <a:off x="179512" y="6013871"/>
            <a:ext cx="352839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Group 14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63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253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836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_running_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01" y="1465600"/>
            <a:ext cx="8370039" cy="5299921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224" y="836712"/>
            <a:ext cx="7429552" cy="114300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6699"/>
                </a:solidFill>
              </a:rPr>
              <a:t>Demo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0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References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458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9626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Content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982634"/>
            <a:ext cx="7429552" cy="3554419"/>
          </a:xfrm>
        </p:spPr>
        <p:txBody>
          <a:bodyPr/>
          <a:lstStyle/>
          <a:p>
            <a:pPr marL="457200" indent="-457200" algn="just">
              <a:buFont typeface="Courier New" charset="0"/>
              <a:buChar char="o"/>
            </a:pPr>
            <a:r>
              <a:rPr lang="en-US" sz="2800" dirty="0"/>
              <a:t>Software </a:t>
            </a:r>
            <a:r>
              <a:rPr lang="en-US" sz="2800" dirty="0" smtClean="0"/>
              <a:t>Used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Task Description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Implementation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Statistics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Demo</a:t>
            </a:r>
          </a:p>
          <a:p>
            <a:pPr marL="457200" indent="-457200" algn="just">
              <a:buFont typeface="Courier New" charset="0"/>
              <a:buChar char="o"/>
            </a:pPr>
            <a:r>
              <a:rPr lang="en-US" sz="2800" dirty="0" smtClean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810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Software Used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2873479"/>
          </a:xfrm>
        </p:spPr>
        <p:txBody>
          <a:bodyPr/>
          <a:lstStyle/>
          <a:p>
            <a:pPr>
              <a:buFont typeface="Courier New" charset="0"/>
              <a:buChar char="o"/>
            </a:pPr>
            <a:r>
              <a:rPr lang="en-US" sz="2800" dirty="0" smtClean="0"/>
              <a:t>Simulation tool that supports</a:t>
            </a:r>
          </a:p>
          <a:p>
            <a:pPr lvl="1"/>
            <a:r>
              <a:rPr lang="en-US" sz="2400" dirty="0" smtClean="0"/>
              <a:t>System Dynamics</a:t>
            </a:r>
          </a:p>
          <a:p>
            <a:pPr lvl="1"/>
            <a:r>
              <a:rPr lang="en-US" sz="2400" dirty="0" smtClean="0"/>
              <a:t>Discrete Events</a:t>
            </a:r>
          </a:p>
          <a:p>
            <a:pPr lvl="1"/>
            <a:r>
              <a:rPr lang="en-US" sz="2400" dirty="0" smtClean="0"/>
              <a:t>Agent-Based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41" y="4077072"/>
            <a:ext cx="4310119" cy="1872208"/>
          </a:xfrm>
        </p:spPr>
      </p:pic>
    </p:spTree>
    <p:extLst>
      <p:ext uri="{BB962C8B-B14F-4D97-AF65-F5344CB8AC3E}">
        <p14:creationId xmlns:p14="http://schemas.microsoft.com/office/powerpoint/2010/main" val="2493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2" cy="4257592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 received every 50 min</a:t>
            </a:r>
            <a:endParaRPr lang="en-US" dirty="0"/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Normal patients and life-threatening patients</a:t>
            </a:r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Calls are collected in queue</a:t>
            </a:r>
          </a:p>
          <a:p>
            <a:pPr algn="just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Doctor receives the address of the patient and treats him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72" y="4418884"/>
            <a:ext cx="3193857" cy="2250476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7" y="1979719"/>
            <a:ext cx="3384376" cy="4672209"/>
          </a:xfrm>
        </p:spPr>
        <p:txBody>
          <a:bodyPr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Population in the districts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t="1476" r="1946"/>
          <a:stretch/>
        </p:blipFill>
        <p:spPr>
          <a:xfrm>
            <a:off x="4139952" y="1844824"/>
            <a:ext cx="4392488" cy="48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836712"/>
            <a:ext cx="7429552" cy="1143008"/>
          </a:xfrm>
        </p:spPr>
        <p:txBody>
          <a:bodyPr/>
          <a:lstStyle/>
          <a:p>
            <a:r>
              <a:rPr lang="en-US" b="1" dirty="0" smtClean="0">
                <a:solidFill>
                  <a:srgbClr val="006699"/>
                </a:solidFill>
              </a:rPr>
              <a:t>Task Description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defRPr/>
            </a:pPr>
            <a:r>
              <a:rPr lang="en-US" dirty="0" smtClean="0"/>
              <a:t>Average driving time between districts in minutes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708920"/>
            <a:ext cx="8820472" cy="36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4683"/>
            <a:ext cx="1512168" cy="8651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74683"/>
            <a:ext cx="1537818" cy="1165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" y="2276872"/>
            <a:ext cx="2743795" cy="3227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962" y="2636912"/>
            <a:ext cx="3074101" cy="27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5" y="848471"/>
            <a:ext cx="7429553" cy="43296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charset="0"/>
              <a:buChar char="o"/>
              <a:tabLst/>
              <a:defRPr/>
            </a:pPr>
            <a:r>
              <a:rPr lang="en-US" dirty="0" smtClean="0"/>
              <a:t>callEvery50Min Event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41710"/>
            <a:ext cx="8964488" cy="537166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323528" y="3645024"/>
            <a:ext cx="1728192" cy="48251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5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09" y="0"/>
            <a:ext cx="7429552" cy="836712"/>
          </a:xfrm>
        </p:spPr>
        <p:txBody>
          <a:bodyPr anchor="ctr"/>
          <a:lstStyle/>
          <a:p>
            <a:r>
              <a:rPr lang="en-US" b="1" dirty="0" smtClean="0">
                <a:solidFill>
                  <a:srgbClr val="006699"/>
                </a:solidFill>
              </a:rPr>
              <a:t>Implementation</a:t>
            </a:r>
            <a:endParaRPr lang="en-US" b="1" dirty="0">
              <a:solidFill>
                <a:srgbClr val="0066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576" y="1979720"/>
            <a:ext cx="7429553" cy="4329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785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_Powerpoint_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_blau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halt_weißer_Rahm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TU_Powerpoint_Vorlage_logo_geografische_verortung_bild</Template>
  <TotalTime>701</TotalTime>
  <Words>82</Words>
  <Application>Microsoft Macintosh PowerPoint</Application>
  <PresentationFormat>On-screen Show (4:3)</PresentationFormat>
  <Paragraphs>35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Courier New</vt:lpstr>
      <vt:lpstr>Symbol</vt:lpstr>
      <vt:lpstr>Wingdings</vt:lpstr>
      <vt:lpstr>Arial</vt:lpstr>
      <vt:lpstr>TU_Powerpoint_Vorlage</vt:lpstr>
      <vt:lpstr>Inhalt_blauer_Rahmen</vt:lpstr>
      <vt:lpstr>Inhalt_weißer_Rahmen</vt:lpstr>
      <vt:lpstr>Emergency Call</vt:lpstr>
      <vt:lpstr>Content</vt:lpstr>
      <vt:lpstr>Software Used</vt:lpstr>
      <vt:lpstr>Task Description</vt:lpstr>
      <vt:lpstr>Task Description</vt:lpstr>
      <vt:lpstr>Task Description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Demo</vt:lpstr>
      <vt:lpstr>References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Call</dc:title>
  <dc:creator>nanyic</dc:creator>
  <cp:lastModifiedBy>nanyic</cp:lastModifiedBy>
  <cp:revision>31</cp:revision>
  <dcterms:created xsi:type="dcterms:W3CDTF">2017-01-23T21:43:07Z</dcterms:created>
  <dcterms:modified xsi:type="dcterms:W3CDTF">2017-01-25T10:20:00Z</dcterms:modified>
</cp:coreProperties>
</file>